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648" r:id="rId3"/>
    <p:sldId id="651" r:id="rId4"/>
    <p:sldId id="656" r:id="rId5"/>
    <p:sldId id="652" r:id="rId6"/>
    <p:sldId id="662" r:id="rId7"/>
    <p:sldId id="657" r:id="rId8"/>
    <p:sldId id="658" r:id="rId9"/>
    <p:sldId id="663" r:id="rId10"/>
    <p:sldId id="660" r:id="rId11"/>
    <p:sldId id="350" r:id="rId12"/>
  </p:sldIdLst>
  <p:sldSz cx="9144000" cy="5143500" type="screen16x9"/>
  <p:notesSz cx="6797675" cy="9926638"/>
  <p:defaultTextStyle>
    <a:defPPr>
      <a:defRPr lang="it-IT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maria Di Ruscio" initials="ADR" lastIdx="1" clrIdx="0">
    <p:extLst>
      <p:ext uri="{19B8F6BF-5375-455C-9EA6-DF929625EA0E}">
        <p15:presenceInfo xmlns:p15="http://schemas.microsoft.com/office/powerpoint/2012/main" userId="S::diruscio@netconsultingcube.com::ae538aaa-e8ab-4909-bc32-755b12c26c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C"/>
    <a:srgbClr val="558ED5"/>
    <a:srgbClr val="948A54"/>
    <a:srgbClr val="4F81BD"/>
    <a:srgbClr val="FCCD49"/>
    <a:srgbClr val="D99023"/>
    <a:srgbClr val="65A1D0"/>
    <a:srgbClr val="1E3159"/>
    <a:srgbClr val="FFFF05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461" autoAdjust="0"/>
  </p:normalViewPr>
  <p:slideViewPr>
    <p:cSldViewPr>
      <p:cViewPr varScale="1">
        <p:scale>
          <a:sx n="94" d="100"/>
          <a:sy n="94" d="100"/>
        </p:scale>
        <p:origin x="91" y="326"/>
      </p:cViewPr>
      <p:guideLst>
        <p:guide orient="horz" pos="531"/>
        <p:guide pos="2880"/>
      </p:guideLst>
    </p:cSldViewPr>
  </p:slideViewPr>
  <p:outlineViewPr>
    <p:cViewPr>
      <p:scale>
        <a:sx n="33" d="100"/>
        <a:sy n="33" d="100"/>
      </p:scale>
      <p:origin x="0" y="-16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8ACD01E-2A13-48D5-9503-D166AF78A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E6558D-BF44-40BF-B4D1-6FCEF74AC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7490F-690E-4799-B0FC-A5FEB8549D64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CFCDEA-2984-4045-877D-2472F32DA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DF1BF0-5C3E-4892-8EE4-3488133EC5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6D8D-816A-4908-8EA2-71BC8C6721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54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3860" y="258062"/>
            <a:ext cx="6654768" cy="374441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63859" y="4315247"/>
            <a:ext cx="6475337" cy="43705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761141B-9C8B-49F0-9060-BFDD1E2E0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56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1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1A37A091-D854-4549-BC53-80F187F97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35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5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67F33191-A938-4F37-AA44-4CD3F351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05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438" y="0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3</a:t>
            </a:fld>
            <a:endParaRPr lang="it-IT" dirty="0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7A6D69A4-CD20-4B79-9619-7EE9CE472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0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4</a:t>
            </a:fld>
            <a:endParaRPr lang="it-IT" dirty="0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472C8A8F-38B0-4D11-A61C-8EE134E3B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88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5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A17D149F-FFDE-4B9F-895E-2B1B3046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04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073A9D56-CFC5-4FC1-AAFC-6DF7AC1D8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16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7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0AF417EB-169D-4B6F-8276-28616C0F0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36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8</a:t>
            </a:fld>
            <a:endParaRPr lang="it-IT" dirty="0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3B2C8F71-26C8-4630-8FD8-F0F104B4C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68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3513" y="25876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1141B-9C8B-49F0-9060-BFDD1E2E0DA5}" type="slidenum">
              <a:rPr lang="it-IT" smtClean="0"/>
              <a:t>9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8C3CBE32-3918-4380-8D8E-3CCED68F4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6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 userDrawn="1"/>
        </p:nvGrpSpPr>
        <p:grpSpPr>
          <a:xfrm>
            <a:off x="180597" y="3814358"/>
            <a:ext cx="8783891" cy="576064"/>
            <a:chOff x="180597" y="260648"/>
            <a:chExt cx="9505055" cy="576064"/>
          </a:xfrm>
        </p:grpSpPr>
        <p:cxnSp>
          <p:nvCxnSpPr>
            <p:cNvPr id="6" name="Connettore 1 5"/>
            <p:cNvCxnSpPr/>
            <p:nvPr userDrawn="1"/>
          </p:nvCxnSpPr>
          <p:spPr>
            <a:xfrm flipH="1">
              <a:off x="180597" y="836712"/>
              <a:ext cx="9505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 userDrawn="1"/>
          </p:nvCxnSpPr>
          <p:spPr bwMode="auto">
            <a:xfrm flipH="1" flipV="1">
              <a:off x="180597" y="260648"/>
              <a:ext cx="0" cy="576064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R:\NETCUBE\ADMIN\logo\definitivo\Net Consulting 3 esecutiv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62" y="3825040"/>
            <a:ext cx="1980448" cy="9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8FA93F-51D7-4570-967C-E93941A9FB79}"/>
              </a:ext>
            </a:extLst>
          </p:cNvPr>
          <p:cNvSpPr txBox="1"/>
          <p:nvPr userDrawn="1"/>
        </p:nvSpPr>
        <p:spPr>
          <a:xfrm>
            <a:off x="115577" y="2063918"/>
            <a:ext cx="698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Verso la Logistica condivisa e a valore</a:t>
            </a:r>
            <a:b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sfide e leve per un futuro sostenibile</a:t>
            </a:r>
            <a:endParaRPr lang="it-IT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05A4F6-D127-49B2-8D44-20B277FBEC5D}"/>
              </a:ext>
            </a:extLst>
          </p:cNvPr>
          <p:cNvSpPr txBox="1"/>
          <p:nvPr userDrawn="1"/>
        </p:nvSpPr>
        <p:spPr>
          <a:xfrm>
            <a:off x="180603" y="3939902"/>
            <a:ext cx="6983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Annamaria Di Ruscio, AD di NetConsulting cube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00A20F-3946-4F1D-813F-1798447F07FD}"/>
              </a:ext>
            </a:extLst>
          </p:cNvPr>
          <p:cNvSpPr txBox="1"/>
          <p:nvPr userDrawn="1"/>
        </p:nvSpPr>
        <p:spPr>
          <a:xfrm>
            <a:off x="180603" y="4449604"/>
            <a:ext cx="6983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Milano, 8 Novembre 2019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0C34115-554C-4657-80D2-C7BD5E821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79" cy="1264917"/>
          </a:xfrm>
          <a:prstGeom prst="rect">
            <a:avLst/>
          </a:prstGeom>
        </p:spPr>
      </p:pic>
      <p:pic>
        <p:nvPicPr>
          <p:cNvPr id="15" name="Immagine 14" descr="Piedino Lungo Log2019+Sponsor.jpg">
            <a:extLst>
              <a:ext uri="{FF2B5EF4-FFF2-40B4-BE49-F238E27FC236}">
                <a16:creationId xmlns:a16="http://schemas.microsoft.com/office/drawing/2014/main" id="{13469F09-9E62-4C9B-840C-68013E480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82" y="4788158"/>
            <a:ext cx="9143988" cy="3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14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0F751EFC-CCFD-4FF5-BE9D-D142F970F119}" type="datetime1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19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1EB9932B-173C-48B5-AABE-2981B62C9DD6}" type="datetime1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87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125D98F-F8D6-456B-A328-176256956032}" type="datetime1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71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A84122-0045-4398-B85B-FC6749B0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38358422-386E-6140-B921-3D25001569B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Venezia, 19 Ottobre 2018</a:t>
            </a:r>
          </a:p>
        </p:txBody>
      </p:sp>
    </p:spTree>
    <p:extLst>
      <p:ext uri="{BB962C8B-B14F-4D97-AF65-F5344CB8AC3E}">
        <p14:creationId xmlns:p14="http://schemas.microsoft.com/office/powerpoint/2010/main" val="67334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 userDrawn="1"/>
        </p:nvGrpSpPr>
        <p:grpSpPr>
          <a:xfrm>
            <a:off x="180597" y="3795886"/>
            <a:ext cx="8783891" cy="576064"/>
            <a:chOff x="180597" y="260648"/>
            <a:chExt cx="9505055" cy="576064"/>
          </a:xfrm>
        </p:grpSpPr>
        <p:cxnSp>
          <p:nvCxnSpPr>
            <p:cNvPr id="6" name="Connettore 1 5"/>
            <p:cNvCxnSpPr/>
            <p:nvPr userDrawn="1"/>
          </p:nvCxnSpPr>
          <p:spPr>
            <a:xfrm flipH="1">
              <a:off x="180597" y="836712"/>
              <a:ext cx="9505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 userDrawn="1"/>
          </p:nvCxnSpPr>
          <p:spPr bwMode="auto">
            <a:xfrm flipH="1" flipV="1">
              <a:off x="180597" y="260648"/>
              <a:ext cx="0" cy="576064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R:\NETCUBE\ADMIN\logo\definitivo\Net Consulting 3 esecutiv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7190"/>
            <a:ext cx="3060568" cy="14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66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14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30" tIns="45715" rIns="91430" bIns="45715" rtlCol="0" anchor="ctr">
            <a:noAutofit/>
          </a:bodyPr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35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32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30" tIns="45715" rIns="91430" bIns="45715" rtlCol="0" anchor="ctr">
            <a:noAutofit/>
          </a:bodyPr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68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0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D824D710-F8BF-4DAC-A2C6-9871DCC1DF5D}" type="datetime1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947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547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06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422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8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92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A639D3B-113C-4C5B-A11B-3BC05CB833A1}" type="datetimeFigureOut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00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30" tIns="45715" rIns="91430" bIns="45715" rtlCol="0" anchor="ctr">
            <a:noAutofit/>
          </a:bodyPr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43EB4A8C-A216-4AE8-99D1-73F9CA108F18}" type="datetime1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449342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260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105C49DF-3FED-430C-9B6E-9D550F72286F}" type="datetime1">
              <a:rPr lang="it-IT" smtClean="0"/>
              <a:t>04/11/2019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9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30" tIns="45715" rIns="91430" bIns="45715" rtlCol="0" anchor="ctr">
            <a:noAutofit/>
          </a:bodyPr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BE4425E-2B15-4720-81B2-322357B2C54A}" type="datetime1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5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4285F5E-BE57-436C-9916-C4E316C74FA4}" type="datetime1">
              <a:rPr lang="it-IT" smtClean="0"/>
              <a:t>04/11/2019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6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A2EB2CA-C70D-4C41-96B8-04A1B7B78FC4}" type="datetime1">
              <a:rPr lang="it-IT" smtClean="0"/>
              <a:t>04/11/2019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64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2708F3EA-A8D8-4F4B-B858-E0B5742ED841}" type="datetime1">
              <a:rPr lang="it-IT" smtClean="0"/>
              <a:t>04/11/2019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88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D467BC6-A582-4753-8758-8A8E98A75FE7}" type="datetime1">
              <a:rPr lang="it-IT" smtClean="0"/>
              <a:t>04/11/2019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15567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grpSp>
        <p:nvGrpSpPr>
          <p:cNvPr id="7" name="Gruppo 6"/>
          <p:cNvGrpSpPr/>
          <p:nvPr userDrawn="1"/>
        </p:nvGrpSpPr>
        <p:grpSpPr>
          <a:xfrm>
            <a:off x="166706" y="4795712"/>
            <a:ext cx="8773897" cy="270030"/>
            <a:chOff x="200472" y="6021288"/>
            <a:chExt cx="9505056" cy="360040"/>
          </a:xfrm>
        </p:grpSpPr>
        <p:cxnSp>
          <p:nvCxnSpPr>
            <p:cNvPr id="8" name="Connettore 1 7"/>
            <p:cNvCxnSpPr/>
            <p:nvPr userDrawn="1"/>
          </p:nvCxnSpPr>
          <p:spPr>
            <a:xfrm>
              <a:off x="200472" y="6381328"/>
              <a:ext cx="9505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 userDrawn="1"/>
          </p:nvCxnSpPr>
          <p:spPr bwMode="auto">
            <a:xfrm flipV="1">
              <a:off x="9705528" y="6021288"/>
              <a:ext cx="0" cy="36004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ella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4885525"/>
              </p:ext>
            </p:extLst>
          </p:nvPr>
        </p:nvGraphicFramePr>
        <p:xfrm>
          <a:off x="96078" y="4812694"/>
          <a:ext cx="8844524" cy="249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Novembre 2019</a:t>
                      </a:r>
                      <a:endParaRPr lang="it-IT" sz="800" b="1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3231" marR="3323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3231" marR="332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00106" y="4421929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r">
              <a:defRPr sz="1100"/>
            </a:lvl1pPr>
          </a:lstStyle>
          <a:p>
            <a:fld id="{EE42D32F-831A-4CFC-882F-5CC87200BD47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5" name="Immagine 14" descr="Piedino Lungo Log2019+Sponsor.jpg">
            <a:extLst>
              <a:ext uri="{FF2B5EF4-FFF2-40B4-BE49-F238E27FC236}">
                <a16:creationId xmlns:a16="http://schemas.microsoft.com/office/drawing/2014/main" id="{C9648221-ACDE-4C6D-8DB8-4F2487DD026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" y="4763610"/>
            <a:ext cx="9143988" cy="3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hf hdr="0" ftr="0" dt="0"/>
  <p:txStyles>
    <p:titleStyle>
      <a:lvl1pPr algn="just" defTabSz="914296" rtl="0" eaLnBrk="1" latinLnBrk="0" hangingPunct="1">
        <a:lnSpc>
          <a:spcPts val="28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15567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grpSp>
        <p:nvGrpSpPr>
          <p:cNvPr id="7" name="Gruppo 6"/>
          <p:cNvGrpSpPr/>
          <p:nvPr userDrawn="1"/>
        </p:nvGrpSpPr>
        <p:grpSpPr>
          <a:xfrm>
            <a:off x="166706" y="4795712"/>
            <a:ext cx="8773897" cy="270030"/>
            <a:chOff x="200472" y="6021288"/>
            <a:chExt cx="9505056" cy="360040"/>
          </a:xfrm>
        </p:grpSpPr>
        <p:cxnSp>
          <p:nvCxnSpPr>
            <p:cNvPr id="8" name="Connettore 1 7"/>
            <p:cNvCxnSpPr/>
            <p:nvPr userDrawn="1"/>
          </p:nvCxnSpPr>
          <p:spPr>
            <a:xfrm>
              <a:off x="200472" y="6381328"/>
              <a:ext cx="9505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 userDrawn="1"/>
          </p:nvCxnSpPr>
          <p:spPr bwMode="auto">
            <a:xfrm flipV="1">
              <a:off x="9705528" y="6021288"/>
              <a:ext cx="0" cy="36004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o 9"/>
          <p:cNvGrpSpPr/>
          <p:nvPr userDrawn="1"/>
        </p:nvGrpSpPr>
        <p:grpSpPr>
          <a:xfrm flipH="1">
            <a:off x="166704" y="309786"/>
            <a:ext cx="8773897" cy="432048"/>
            <a:chOff x="262320" y="610528"/>
            <a:chExt cx="9505056" cy="360040"/>
          </a:xfrm>
        </p:grpSpPr>
        <p:cxnSp>
          <p:nvCxnSpPr>
            <p:cNvPr id="11" name="Connettore 1 10"/>
            <p:cNvCxnSpPr/>
            <p:nvPr userDrawn="1"/>
          </p:nvCxnSpPr>
          <p:spPr>
            <a:xfrm>
              <a:off x="262320" y="970568"/>
              <a:ext cx="9505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 bwMode="auto">
            <a:xfrm flipV="1">
              <a:off x="9767376" y="610528"/>
              <a:ext cx="0" cy="36004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4587974"/>
            <a:ext cx="1055103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36096" y="4795712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923928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EE42D32F-831A-4CFC-882F-5CC87200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6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just" defTabSz="914296" rtl="0" eaLnBrk="1" latinLnBrk="0" hangingPunct="1">
        <a:lnSpc>
          <a:spcPts val="28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6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02723" y="829972"/>
            <a:ext cx="297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3">
              <a:defRPr/>
            </a:pPr>
            <a:r>
              <a:rPr lang="it-IT" sz="4800" b="1" i="1" dirty="0">
                <a:solidFill>
                  <a:schemeClr val="tx2"/>
                </a:solidFill>
                <a:latin typeface="Calibri"/>
              </a:rPr>
              <a:t>Grazie!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245429" y="194435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3">
              <a:defRPr/>
            </a:pPr>
            <a:r>
              <a:rPr lang="it-IT" b="1" dirty="0">
                <a:solidFill>
                  <a:schemeClr val="tx2"/>
                </a:solidFill>
                <a:latin typeface="Calibri"/>
              </a:rPr>
              <a:t>diruscio@netconsultingcube.com</a:t>
            </a:r>
          </a:p>
        </p:txBody>
      </p:sp>
      <p:pic>
        <p:nvPicPr>
          <p:cNvPr id="9" name="Picture 2" descr="http://www.nuweb.it/files/2011/01/sky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00" y="2752503"/>
            <a:ext cx="533705" cy="533705"/>
          </a:xfrm>
          <a:prstGeom prst="rect">
            <a:avLst/>
          </a:prstGeom>
          <a:noFill/>
        </p:spPr>
      </p:pic>
      <p:pic>
        <p:nvPicPr>
          <p:cNvPr id="11" name="Picture 6" descr="http://www.joomla.it/images/stories/twitter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725" y="3680061"/>
            <a:ext cx="504055" cy="504055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287788" y="278668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3">
              <a:defRPr/>
            </a:pPr>
            <a:r>
              <a:rPr lang="it-IT" b="1" dirty="0" err="1">
                <a:solidFill>
                  <a:schemeClr val="tx2"/>
                </a:solidFill>
                <a:latin typeface="Calibri"/>
              </a:rPr>
              <a:t>annamaria.diruscio</a:t>
            </a:r>
            <a:endParaRPr 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87788" y="372279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3">
              <a:defRPr/>
            </a:pPr>
            <a:r>
              <a:rPr lang="it-IT" b="1" dirty="0" err="1">
                <a:solidFill>
                  <a:schemeClr val="tx2"/>
                </a:solidFill>
                <a:latin typeface="Calibri"/>
              </a:rPr>
              <a:t>@annadiruscio</a:t>
            </a:r>
            <a:endParaRPr 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F840E2-8C43-4952-9442-BF9E7F4C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8422-386E-6140-B921-3D25001569B1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34B26B-E707-4FBD-B3CC-8AEE252F8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15" y="1867418"/>
            <a:ext cx="57307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B89700FB-7039-4C1A-A947-2B07D3D3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64" y="397"/>
            <a:ext cx="9151415" cy="47763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4245DD0-CB9B-45E5-9EC0-98760D9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2155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Supply Chain e Trasporti: un settore strategico e critico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743A44-D403-4F44-9099-0249E038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>
                <a:solidFill>
                  <a:schemeClr val="bg1"/>
                </a:solidFill>
              </a:rPr>
              <a:t>2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27CF7E-57D3-4211-9ABF-888D377B0B87}"/>
              </a:ext>
            </a:extLst>
          </p:cNvPr>
          <p:cNvSpPr txBox="1"/>
          <p:nvPr/>
        </p:nvSpPr>
        <p:spPr>
          <a:xfrm>
            <a:off x="154601" y="4493420"/>
            <a:ext cx="335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solidFill>
                  <a:schemeClr val="bg1"/>
                </a:solidFill>
              </a:rPr>
              <a:t>Fonte: NetConsulting cube su WEF, 2019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C213C1-3BA3-4B46-90AA-737F6EA566DB}"/>
              </a:ext>
            </a:extLst>
          </p:cNvPr>
          <p:cNvSpPr txBox="1"/>
          <p:nvPr/>
        </p:nvSpPr>
        <p:spPr>
          <a:xfrm>
            <a:off x="237999" y="924912"/>
            <a:ext cx="297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>
                <a:solidFill>
                  <a:schemeClr val="bg1"/>
                </a:solidFill>
              </a:rPr>
              <a:t>Circulatory</a:t>
            </a:r>
            <a:r>
              <a:rPr lang="it-IT" sz="2400" b="1" i="1" dirty="0">
                <a:solidFill>
                  <a:schemeClr val="bg1"/>
                </a:solidFill>
              </a:rPr>
              <a:t> System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2D44BA-3C0C-4AE7-8A73-5AA465A78E8C}"/>
              </a:ext>
            </a:extLst>
          </p:cNvPr>
          <p:cNvSpPr txBox="1"/>
          <p:nvPr/>
        </p:nvSpPr>
        <p:spPr>
          <a:xfrm>
            <a:off x="4164772" y="1175383"/>
            <a:ext cx="350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bg1"/>
                </a:solidFill>
              </a:rPr>
              <a:t>Global Economy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CCF149-43BF-43A6-BA14-31623BECA18B}"/>
              </a:ext>
            </a:extLst>
          </p:cNvPr>
          <p:cNvSpPr txBox="1"/>
          <p:nvPr/>
        </p:nvSpPr>
        <p:spPr>
          <a:xfrm>
            <a:off x="397849" y="1683955"/>
            <a:ext cx="265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bg1"/>
                </a:solidFill>
              </a:rPr>
              <a:t>Support commerce and </a:t>
            </a:r>
            <a:r>
              <a:rPr lang="it-IT" sz="2400" b="1" i="1" dirty="0" err="1">
                <a:solidFill>
                  <a:schemeClr val="bg1"/>
                </a:solidFill>
              </a:rPr>
              <a:t>sustain</a:t>
            </a:r>
            <a:r>
              <a:rPr lang="it-IT" sz="2400" b="1" i="1" dirty="0">
                <a:solidFill>
                  <a:schemeClr val="bg1"/>
                </a:solidFill>
              </a:rPr>
              <a:t> life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E7A76CA-7E74-45DB-9800-0C37F32DDB32}"/>
              </a:ext>
            </a:extLst>
          </p:cNvPr>
          <p:cNvSpPr txBox="1"/>
          <p:nvPr/>
        </p:nvSpPr>
        <p:spPr>
          <a:xfrm>
            <a:off x="6373024" y="2110085"/>
            <a:ext cx="335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>
                <a:solidFill>
                  <a:schemeClr val="bg1"/>
                </a:solidFill>
              </a:rPr>
              <a:t>Complexity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FC38009-9181-4860-AA9F-F926D1356B9E}"/>
              </a:ext>
            </a:extLst>
          </p:cNvPr>
          <p:cNvSpPr txBox="1"/>
          <p:nvPr/>
        </p:nvSpPr>
        <p:spPr>
          <a:xfrm>
            <a:off x="488706" y="3387591"/>
            <a:ext cx="247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>
                <a:solidFill>
                  <a:schemeClr val="bg1"/>
                </a:solidFill>
              </a:rPr>
              <a:t>Environmental</a:t>
            </a:r>
            <a:r>
              <a:rPr lang="it-IT" sz="2400" b="1" i="1" dirty="0">
                <a:solidFill>
                  <a:schemeClr val="bg1"/>
                </a:solidFill>
              </a:rPr>
              <a:t> impact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D7A28AA-F78F-4501-9A2F-08CA25284C9A}"/>
              </a:ext>
            </a:extLst>
          </p:cNvPr>
          <p:cNvSpPr txBox="1"/>
          <p:nvPr/>
        </p:nvSpPr>
        <p:spPr>
          <a:xfrm>
            <a:off x="3871819" y="3572256"/>
            <a:ext cx="247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err="1">
                <a:solidFill>
                  <a:schemeClr val="bg1"/>
                </a:solidFill>
              </a:rPr>
              <a:t>Vulnerability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67E79C1-E53A-4BB6-9B7D-81A03D351E6D}"/>
              </a:ext>
            </a:extLst>
          </p:cNvPr>
          <p:cNvSpPr txBox="1"/>
          <p:nvPr/>
        </p:nvSpPr>
        <p:spPr>
          <a:xfrm>
            <a:off x="6588224" y="3212814"/>
            <a:ext cx="247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bg1"/>
                </a:solidFill>
              </a:rPr>
              <a:t>$12.3 </a:t>
            </a:r>
            <a:r>
              <a:rPr lang="it-IT" sz="2400" b="1" i="1" dirty="0" err="1">
                <a:solidFill>
                  <a:schemeClr val="bg1"/>
                </a:solidFill>
              </a:rPr>
              <a:t>trillion</a:t>
            </a:r>
            <a:r>
              <a:rPr lang="it-IT" sz="2400" b="1" i="1" dirty="0">
                <a:solidFill>
                  <a:schemeClr val="bg1"/>
                </a:solidFill>
              </a:rPr>
              <a:t> by 2022, +3.5% on a </a:t>
            </a:r>
            <a:r>
              <a:rPr lang="it-IT" sz="2400" b="1" i="1" dirty="0" err="1">
                <a:solidFill>
                  <a:schemeClr val="bg1"/>
                </a:solidFill>
              </a:rPr>
              <a:t>yearly</a:t>
            </a:r>
            <a:r>
              <a:rPr lang="it-IT" sz="24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</a:rPr>
              <a:t>basis</a:t>
            </a:r>
            <a:endParaRPr lang="it-IT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2E213-C399-4E8A-B48D-5A8D2CFC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5" y="205978"/>
            <a:ext cx="9123945" cy="421556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sfide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74AE8F-C008-49C4-BE84-BCA21281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/>
              <a:t>3</a:t>
            </a:fld>
            <a:endParaRPr lang="it-IT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2392D35A-89D0-4AB1-82CF-6822CAFE743D}"/>
              </a:ext>
            </a:extLst>
          </p:cNvPr>
          <p:cNvGrpSpPr/>
          <p:nvPr/>
        </p:nvGrpSpPr>
        <p:grpSpPr>
          <a:xfrm>
            <a:off x="2863111" y="2728645"/>
            <a:ext cx="3177335" cy="1600438"/>
            <a:chOff x="2863111" y="2728645"/>
            <a:chExt cx="3177335" cy="160043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5BB91F3-5A99-4F75-B0EB-D2FE2E265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0588"/>
            <a:stretch/>
          </p:blipFill>
          <p:spPr>
            <a:xfrm>
              <a:off x="2863111" y="3147814"/>
              <a:ext cx="828701" cy="65415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C187ABA-0933-477D-B376-43C5EF293B1A}"/>
                </a:ext>
              </a:extLst>
            </p:cNvPr>
            <p:cNvSpPr txBox="1"/>
            <p:nvPr/>
          </p:nvSpPr>
          <p:spPr>
            <a:xfrm>
              <a:off x="3809317" y="2728645"/>
              <a:ext cx="223112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Sociali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Evoluzioni demografiche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Skill/età media lavoratori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Sviluppo urbano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«</a:t>
              </a:r>
              <a:r>
                <a:rPr lang="it-IT" sz="16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Conscious</a:t>
              </a:r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Consumer»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82730AA-1102-466E-88BB-6D729DF48353}"/>
              </a:ext>
            </a:extLst>
          </p:cNvPr>
          <p:cNvGrpSpPr/>
          <p:nvPr/>
        </p:nvGrpSpPr>
        <p:grpSpPr>
          <a:xfrm>
            <a:off x="6134947" y="2980991"/>
            <a:ext cx="3508445" cy="1119361"/>
            <a:chOff x="6134947" y="2980991"/>
            <a:chExt cx="3508445" cy="1119361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891175F2-C3F8-4C15-B327-636EBB4CB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4947" y="2980991"/>
              <a:ext cx="1095747" cy="1095747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7A6776A-1D0F-4E2E-AF31-1D3D5D22E1B8}"/>
                </a:ext>
              </a:extLst>
            </p:cNvPr>
            <p:cNvSpPr txBox="1"/>
            <p:nvPr/>
          </p:nvSpPr>
          <p:spPr>
            <a:xfrm>
              <a:off x="7092280" y="2992356"/>
              <a:ext cx="25511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Ambientali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Gas climalteranti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Emissioni CO2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Smog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813854A-EF2F-4ABF-B83C-B96CE5E8DA70}"/>
              </a:ext>
            </a:extLst>
          </p:cNvPr>
          <p:cNvGrpSpPr/>
          <p:nvPr/>
        </p:nvGrpSpPr>
        <p:grpSpPr>
          <a:xfrm>
            <a:off x="4814256" y="627534"/>
            <a:ext cx="3988315" cy="2092881"/>
            <a:chOff x="4814256" y="627534"/>
            <a:chExt cx="3988315" cy="209288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ECC0B4E-C6CC-46AE-B95E-9605CA15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4256" y="996865"/>
              <a:ext cx="1107996" cy="1107996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46756322-A2D4-451E-A826-D3E6BDAC9627}"/>
                </a:ext>
              </a:extLst>
            </p:cNvPr>
            <p:cNvSpPr txBox="1"/>
            <p:nvPr/>
          </p:nvSpPr>
          <p:spPr>
            <a:xfrm>
              <a:off x="6139863" y="627534"/>
              <a:ext cx="2662708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Tecnologiche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eCommerce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Gestione intelligente (magazzini, flotte, trasporti)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Integrazione e collaborazione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Competenze</a:t>
              </a:r>
            </a:p>
            <a:p>
              <a:endPara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2983B10A-8326-475D-BE24-191F0ED3F893}"/>
              </a:ext>
            </a:extLst>
          </p:cNvPr>
          <p:cNvGrpSpPr/>
          <p:nvPr/>
        </p:nvGrpSpPr>
        <p:grpSpPr>
          <a:xfrm>
            <a:off x="216170" y="2634925"/>
            <a:ext cx="3475642" cy="1863802"/>
            <a:chOff x="333675" y="2728645"/>
            <a:chExt cx="3475642" cy="186380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853E4E3-D6BB-4372-9AF0-31D143F62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3675" y="3100572"/>
              <a:ext cx="856585" cy="856585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9DC24FA-9D12-46D1-9574-749D7D6F14FB}"/>
                </a:ext>
              </a:extLst>
            </p:cNvPr>
            <p:cNvSpPr txBox="1"/>
            <p:nvPr/>
          </p:nvSpPr>
          <p:spPr>
            <a:xfrm>
              <a:off x="1224593" y="2728645"/>
              <a:ext cx="201853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Economiche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Nuovi equilibri industriali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Globalizzazione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Price </a:t>
              </a:r>
              <a:r>
                <a:rPr lang="it-IT" sz="16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competition</a:t>
              </a:r>
              <a:endPara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Aumento</a:t>
              </a:r>
              <a:b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vendite online</a:t>
              </a: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67DFB317-F2D3-4D58-A06B-7A9162DF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5624" y="3988343"/>
              <a:ext cx="1103693" cy="604104"/>
            </a:xfrm>
            <a:prstGeom prst="rect">
              <a:avLst/>
            </a:prstGeom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75482DF6-9049-4A08-BC82-B8EEA21CDD36}"/>
              </a:ext>
            </a:extLst>
          </p:cNvPr>
          <p:cNvGrpSpPr/>
          <p:nvPr/>
        </p:nvGrpSpPr>
        <p:grpSpPr>
          <a:xfrm>
            <a:off x="126554" y="746527"/>
            <a:ext cx="4792111" cy="1729160"/>
            <a:chOff x="126554" y="746527"/>
            <a:chExt cx="4792111" cy="172916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3FBCAFB-4A31-4A29-8063-A1A9B01D0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502" t="11065" r="11500" b="17554"/>
            <a:stretch/>
          </p:blipFill>
          <p:spPr>
            <a:xfrm>
              <a:off x="126554" y="1046807"/>
              <a:ext cx="1008112" cy="1008112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42A5BE4-BFA7-44D3-BC2F-DFC1C61AC1E8}"/>
                </a:ext>
              </a:extLst>
            </p:cNvPr>
            <p:cNvSpPr txBox="1"/>
            <p:nvPr/>
          </p:nvSpPr>
          <p:spPr>
            <a:xfrm>
              <a:off x="1315011" y="750644"/>
              <a:ext cx="360365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Geopolitiche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Cina, in ascesa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One </a:t>
              </a:r>
              <a:r>
                <a:rPr lang="it-IT" sz="16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Belt</a:t>
              </a:r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One Road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Leadership USA, in discussione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Protezionismo</a:t>
              </a:r>
            </a:p>
            <a:p>
              <a:r>
                <a:rPr lang="it-IT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Brexit</a:t>
              </a: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7BA5A4E4-350B-4105-8294-BB93AB1CB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27551" y="1760929"/>
              <a:ext cx="1268695" cy="714758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A49534F6-7D20-48E1-AE2B-BB81D045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97588" y="746527"/>
              <a:ext cx="935600" cy="564947"/>
            </a:xfrm>
            <a:prstGeom prst="rect">
              <a:avLst/>
            </a:prstGeom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6D0C591D-0CBB-449E-A590-730457D278C0}"/>
              </a:ext>
            </a:extLst>
          </p:cNvPr>
          <p:cNvGrpSpPr/>
          <p:nvPr/>
        </p:nvGrpSpPr>
        <p:grpSpPr>
          <a:xfrm>
            <a:off x="126554" y="2459091"/>
            <a:ext cx="8856984" cy="2228769"/>
            <a:chOff x="126554" y="2459091"/>
            <a:chExt cx="8856984" cy="2228769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408AB626-1B1E-41A1-A9B4-742880278BC3}"/>
                </a:ext>
              </a:extLst>
            </p:cNvPr>
            <p:cNvSpPr/>
            <p:nvPr/>
          </p:nvSpPr>
          <p:spPr>
            <a:xfrm>
              <a:off x="126554" y="2654474"/>
              <a:ext cx="8856984" cy="172819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6657A241-2291-4C59-A9D0-BB97EAD1A89C}"/>
                </a:ext>
              </a:extLst>
            </p:cNvPr>
            <p:cNvSpPr txBox="1"/>
            <p:nvPr/>
          </p:nvSpPr>
          <p:spPr>
            <a:xfrm>
              <a:off x="5893492" y="2459091"/>
              <a:ext cx="13681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Sostenibilità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06770E31-76B1-4400-9616-A347B090B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73888" y="4023889"/>
              <a:ext cx="942980" cy="663971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71A774B-18CA-422E-BB6E-00A2645DF702}"/>
              </a:ext>
            </a:extLst>
          </p:cNvPr>
          <p:cNvSpPr txBox="1"/>
          <p:nvPr/>
        </p:nvSpPr>
        <p:spPr>
          <a:xfrm>
            <a:off x="20055" y="4614788"/>
            <a:ext cx="335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NetConsulting cube su fonti varie, 2019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F5FA9F3-D1F1-4133-B3BD-9EA037B5918F}"/>
              </a:ext>
            </a:extLst>
          </p:cNvPr>
          <p:cNvSpPr/>
          <p:nvPr/>
        </p:nvSpPr>
        <p:spPr>
          <a:xfrm rot="19768572">
            <a:off x="1344556" y="1022917"/>
            <a:ext cx="57145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Valore?</a:t>
            </a:r>
          </a:p>
        </p:txBody>
      </p:sp>
    </p:spTree>
    <p:extLst>
      <p:ext uri="{BB962C8B-B14F-4D97-AF65-F5344CB8AC3E}">
        <p14:creationId xmlns:p14="http://schemas.microsoft.com/office/powerpoint/2010/main" val="6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1008B-804C-4A6E-A0F8-179F47EC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21556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L’eCommerce e gli impatti su Supply Chain e Trasporti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86152F-189A-4E29-A5D8-7619853C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/>
              <a:t>4</a:t>
            </a:fld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4E84AF-F35F-47A8-8DBA-71531C2C4A66}"/>
              </a:ext>
            </a:extLst>
          </p:cNvPr>
          <p:cNvSpPr txBox="1"/>
          <p:nvPr/>
        </p:nvSpPr>
        <p:spPr>
          <a:xfrm>
            <a:off x="4854006" y="904135"/>
            <a:ext cx="4013725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Integrazione a monte/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 valle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Evoluzione della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Customer Experience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Focus su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attività di consegna e resi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Digital Augmented Store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In/Out PMI (retailer e produttori)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Specializzazione di magazzini e servizi logistici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Impatto sulle città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Sincromodalità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785D54-5F89-4D36-9736-5084D5C7071B}"/>
              </a:ext>
            </a:extLst>
          </p:cNvPr>
          <p:cNvSpPr txBox="1"/>
          <p:nvPr/>
        </p:nvSpPr>
        <p:spPr>
          <a:xfrm>
            <a:off x="5066184" y="4617064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NetConsulting cube su fonti varie, 2019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B2A4BC48-D281-48FD-9C9E-6CA4967FBED8}"/>
              </a:ext>
            </a:extLst>
          </p:cNvPr>
          <p:cNvGrpSpPr/>
          <p:nvPr/>
        </p:nvGrpSpPr>
        <p:grpSpPr>
          <a:xfrm>
            <a:off x="99859" y="695650"/>
            <a:ext cx="4309849" cy="1107996"/>
            <a:chOff x="99859" y="695650"/>
            <a:chExt cx="4309849" cy="1107996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F84E2760-27C7-4DC7-BF03-5D1E62A32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59" y="838577"/>
              <a:ext cx="800234" cy="800234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425D3881-0C39-44C3-9441-0E9C18823168}"/>
                </a:ext>
              </a:extLst>
            </p:cNvPr>
            <p:cNvSpPr txBox="1"/>
            <p:nvPr/>
          </p:nvSpPr>
          <p:spPr>
            <a:xfrm>
              <a:off x="900093" y="695650"/>
              <a:ext cx="35096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&gt;2.000 b$ </a:t>
              </a:r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eB2C </a:t>
              </a:r>
              <a:r>
                <a:rPr lang="it-IT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(2019)</a:t>
              </a:r>
            </a:p>
            <a:p>
              <a:r>
                <a:rPr lang="it-IT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2018-2022</a:t>
              </a:r>
              <a:r>
                <a:rPr lang="it-IT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it-IT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4.035 mld di $ </a:t>
              </a:r>
              <a:r>
                <a:rPr lang="it-IT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(TCMA: +8,8%)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8D00BB01-0F9F-4546-91E3-712666E9F240}"/>
              </a:ext>
            </a:extLst>
          </p:cNvPr>
          <p:cNvGrpSpPr/>
          <p:nvPr/>
        </p:nvGrpSpPr>
        <p:grpSpPr>
          <a:xfrm>
            <a:off x="7293" y="3250136"/>
            <a:ext cx="2018056" cy="1384157"/>
            <a:chOff x="7293" y="3250136"/>
            <a:chExt cx="2018056" cy="1384157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5AF66C78-8654-4F93-AF3B-6E6EA060D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3" y="3622181"/>
              <a:ext cx="835610" cy="54522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8AF3FB81-4589-4CB3-AF8D-720F46F76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25" y="3250136"/>
              <a:ext cx="877531" cy="297520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7CEAB08-F153-4A6E-B4E9-EEBE7B93F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0996" b="30996"/>
            <a:stretch/>
          </p:blipFill>
          <p:spPr>
            <a:xfrm>
              <a:off x="173282" y="4240101"/>
              <a:ext cx="1852067" cy="394192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E406465-AB92-4697-926D-8B0E9030A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396" y="3574232"/>
              <a:ext cx="1043186" cy="454093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14B9A55C-DF65-4D9A-8B57-2B95D44BD0ED}"/>
              </a:ext>
            </a:extLst>
          </p:cNvPr>
          <p:cNvGrpSpPr/>
          <p:nvPr/>
        </p:nvGrpSpPr>
        <p:grpSpPr>
          <a:xfrm>
            <a:off x="2259529" y="2988767"/>
            <a:ext cx="2208530" cy="1302681"/>
            <a:chOff x="2259529" y="2988767"/>
            <a:chExt cx="2208530" cy="1302681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F7106E45-C8EA-4EB0-903F-5A435DBBDB53}"/>
                </a:ext>
              </a:extLst>
            </p:cNvPr>
            <p:cNvSpPr txBox="1"/>
            <p:nvPr/>
          </p:nvSpPr>
          <p:spPr>
            <a:xfrm>
              <a:off x="2259529" y="3398896"/>
              <a:ext cx="220853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Co-</a:t>
              </a:r>
              <a:r>
                <a:rPr lang="it-IT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opetition</a:t>
              </a:r>
              <a:endParaRPr lang="it-IT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 </a:t>
              </a:r>
              <a:r>
                <a:rPr lang="it-IT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platform</a:t>
              </a:r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it-IT" sz="16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it-IT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Service)</a:t>
              </a:r>
            </a:p>
          </p:txBody>
        </p: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BF6AD653-843B-4A03-97F8-D1A3ECAF7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046" t="27575" r="21324" b="35115"/>
            <a:stretch/>
          </p:blipFill>
          <p:spPr>
            <a:xfrm>
              <a:off x="2899021" y="2988767"/>
              <a:ext cx="1210570" cy="462218"/>
            </a:xfrm>
            <a:prstGeom prst="rect">
              <a:avLst/>
            </a:prstGeom>
          </p:spPr>
        </p:pic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D0E20AEE-CDA2-4BFC-AB77-B9C0A4D03287}"/>
              </a:ext>
            </a:extLst>
          </p:cNvPr>
          <p:cNvGrpSpPr/>
          <p:nvPr/>
        </p:nvGrpSpPr>
        <p:grpSpPr>
          <a:xfrm>
            <a:off x="69007" y="1935337"/>
            <a:ext cx="4399052" cy="1001720"/>
            <a:chOff x="69007" y="1935337"/>
            <a:chExt cx="4399052" cy="1001720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ECB0796-BD4F-46E6-A38D-9FCCC2287747}"/>
                </a:ext>
              </a:extLst>
            </p:cNvPr>
            <p:cNvSpPr txBox="1"/>
            <p:nvPr/>
          </p:nvSpPr>
          <p:spPr>
            <a:xfrm>
              <a:off x="69007" y="1990353"/>
              <a:ext cx="3779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2019: </a:t>
              </a:r>
              <a:r>
                <a:rPr lang="it-IT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31,5mld€ </a:t>
              </a:r>
              <a:r>
                <a:rPr lang="it-IT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(+15% sul 2018)</a:t>
              </a:r>
            </a:p>
            <a:p>
              <a:r>
                <a:rPr lang="it-IT" sz="16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eShopper</a:t>
              </a:r>
              <a:r>
                <a:rPr lang="it-IT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it-IT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48%</a:t>
              </a:r>
              <a:r>
                <a:rPr lang="it-IT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popolazione 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10F168B6-D6C5-4816-BF13-E58B9D853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82" t="11679" r="23074" b="28400"/>
            <a:stretch/>
          </p:blipFill>
          <p:spPr>
            <a:xfrm>
              <a:off x="3608933" y="1935337"/>
              <a:ext cx="859126" cy="100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2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DE700-00B3-41F2-AC82-BB2D130D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21556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tecnologie: abilitatori della Trasformazione del business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1A62DC-F643-45A9-B5B8-9949A8D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/>
              <a:t>5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CEAEE6-E063-4AD8-9FFF-F412E15694CD}"/>
              </a:ext>
            </a:extLst>
          </p:cNvPr>
          <p:cNvSpPr txBox="1"/>
          <p:nvPr/>
        </p:nvSpPr>
        <p:spPr>
          <a:xfrm>
            <a:off x="139180" y="4368732"/>
            <a:ext cx="335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NetConsulting cube, 2019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2FF0E1-E47E-42FB-8D90-5995C5F5814C}"/>
              </a:ext>
            </a:extLst>
          </p:cNvPr>
          <p:cNvSpPr txBox="1"/>
          <p:nvPr/>
        </p:nvSpPr>
        <p:spPr>
          <a:xfrm>
            <a:off x="3266712" y="420478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Valore in mln€, 2019E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99247F-E83D-4168-BBEF-1F6EC78B136F}"/>
              </a:ext>
            </a:extLst>
          </p:cNvPr>
          <p:cNvSpPr txBox="1"/>
          <p:nvPr/>
        </p:nvSpPr>
        <p:spPr>
          <a:xfrm rot="16200000">
            <a:off x="-1007021" y="232256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TCMA% 2021E/2019E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7A81A8C-55D9-4E92-A824-7972C716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4" y="842963"/>
            <a:ext cx="8435280" cy="3413299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BF41FA8F-32D6-4D30-A572-1FC2F3FC6493}"/>
              </a:ext>
            </a:extLst>
          </p:cNvPr>
          <p:cNvGrpSpPr/>
          <p:nvPr/>
        </p:nvGrpSpPr>
        <p:grpSpPr>
          <a:xfrm>
            <a:off x="4614304" y="756509"/>
            <a:ext cx="2520280" cy="1180456"/>
            <a:chOff x="4614304" y="756509"/>
            <a:chExt cx="2520280" cy="1180456"/>
          </a:xfrm>
        </p:grpSpPr>
        <p:sp>
          <p:nvSpPr>
            <p:cNvPr id="5" name="Esplosione: 14 punte 4">
              <a:extLst>
                <a:ext uri="{FF2B5EF4-FFF2-40B4-BE49-F238E27FC236}">
                  <a16:creationId xmlns:a16="http://schemas.microsoft.com/office/drawing/2014/main" id="{187DC74B-B6B9-45AC-9B9B-A1AB694C1AD4}"/>
                </a:ext>
              </a:extLst>
            </p:cNvPr>
            <p:cNvSpPr/>
            <p:nvPr/>
          </p:nvSpPr>
          <p:spPr>
            <a:xfrm>
              <a:off x="4614304" y="756509"/>
              <a:ext cx="2520280" cy="1180456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D750888F-04D9-4A2C-98E0-DDCB47150B5B}"/>
                </a:ext>
              </a:extLst>
            </p:cNvPr>
            <p:cNvSpPr/>
            <p:nvPr/>
          </p:nvSpPr>
          <p:spPr>
            <a:xfrm>
              <a:off x="5146499" y="1077712"/>
              <a:ext cx="133369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2800" b="1" cap="none" spc="0" dirty="0" err="1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accent1"/>
                    </a:outerShdw>
                    <a:reflection blurRad="6350" stA="55000" endA="300" endPos="45500" dir="5400000" sy="-100000" algn="bl" rotWithShape="0"/>
                  </a:effectLst>
                </a:rPr>
                <a:t>StartUp</a:t>
              </a:r>
              <a:endParaRPr lang="it-IT" sz="28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8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9689E-D040-4C5A-99CC-F50A9F01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21556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Tecnologie sempre più pervasive nei processi di Trasporto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8215B-0D6E-4BF7-8A63-E7EC523A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/>
              <a:t>6</a:t>
            </a:fld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62F0B6C-9C8B-445D-A9E8-07210A572FF0}"/>
              </a:ext>
            </a:extLst>
          </p:cNvPr>
          <p:cNvGrpSpPr/>
          <p:nvPr/>
        </p:nvGrpSpPr>
        <p:grpSpPr>
          <a:xfrm>
            <a:off x="97947" y="610839"/>
            <a:ext cx="8928993" cy="3612703"/>
            <a:chOff x="107504" y="771550"/>
            <a:chExt cx="8928993" cy="361270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FB2951E-6CE0-4DCB-9997-6F3E70FF4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0061" b="10346"/>
            <a:stretch/>
          </p:blipFill>
          <p:spPr>
            <a:xfrm>
              <a:off x="177950" y="3522203"/>
              <a:ext cx="1083074" cy="862050"/>
            </a:xfrm>
            <a:prstGeom prst="rect">
              <a:avLst/>
            </a:prstGeom>
          </p:spPr>
        </p:pic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C9A475C-7A00-4800-BFB4-5AFF8401A38B}"/>
                </a:ext>
              </a:extLst>
            </p:cNvPr>
            <p:cNvGrpSpPr/>
            <p:nvPr/>
          </p:nvGrpSpPr>
          <p:grpSpPr>
            <a:xfrm>
              <a:off x="107504" y="771550"/>
              <a:ext cx="8928993" cy="924806"/>
              <a:chOff x="107504" y="771550"/>
              <a:chExt cx="8928993" cy="924806"/>
            </a:xfrm>
          </p:grpSpPr>
          <p:sp>
            <p:nvSpPr>
              <p:cNvPr id="3" name="Freccia a gallone 2">
                <a:extLst>
                  <a:ext uri="{FF2B5EF4-FFF2-40B4-BE49-F238E27FC236}">
                    <a16:creationId xmlns:a16="http://schemas.microsoft.com/office/drawing/2014/main" id="{54C4802D-0922-43F4-850F-F3E901B9A4E5}"/>
                  </a:ext>
                </a:extLst>
              </p:cNvPr>
              <p:cNvSpPr/>
              <p:nvPr/>
            </p:nvSpPr>
            <p:spPr>
              <a:xfrm>
                <a:off x="107504" y="802643"/>
                <a:ext cx="1728193" cy="864096"/>
              </a:xfrm>
              <a:prstGeom prst="chevron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ccia a gallone 9">
                <a:extLst>
                  <a:ext uri="{FF2B5EF4-FFF2-40B4-BE49-F238E27FC236}">
                    <a16:creationId xmlns:a16="http://schemas.microsoft.com/office/drawing/2014/main" id="{0FE3FDAE-0F9B-406E-A51D-ECD5AB0C96CA}"/>
                  </a:ext>
                </a:extLst>
              </p:cNvPr>
              <p:cNvSpPr/>
              <p:nvPr/>
            </p:nvSpPr>
            <p:spPr>
              <a:xfrm>
                <a:off x="1547664" y="802643"/>
                <a:ext cx="1728193" cy="864096"/>
              </a:xfrm>
              <a:prstGeom prst="chevron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ccia a gallone 10">
                <a:extLst>
                  <a:ext uri="{FF2B5EF4-FFF2-40B4-BE49-F238E27FC236}">
                    <a16:creationId xmlns:a16="http://schemas.microsoft.com/office/drawing/2014/main" id="{14EB190F-B562-4BB3-898E-5DCC2DC03E76}"/>
                  </a:ext>
                </a:extLst>
              </p:cNvPr>
              <p:cNvSpPr/>
              <p:nvPr/>
            </p:nvSpPr>
            <p:spPr>
              <a:xfrm>
                <a:off x="2987824" y="802643"/>
                <a:ext cx="1728193" cy="864096"/>
              </a:xfrm>
              <a:prstGeom prst="chevron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ccia a gallone 11">
                <a:extLst>
                  <a:ext uri="{FF2B5EF4-FFF2-40B4-BE49-F238E27FC236}">
                    <a16:creationId xmlns:a16="http://schemas.microsoft.com/office/drawing/2014/main" id="{C6332C16-1E40-4BB1-9D28-35B26851ADEA}"/>
                  </a:ext>
                </a:extLst>
              </p:cNvPr>
              <p:cNvSpPr/>
              <p:nvPr/>
            </p:nvSpPr>
            <p:spPr>
              <a:xfrm>
                <a:off x="4427984" y="802643"/>
                <a:ext cx="1728193" cy="864096"/>
              </a:xfrm>
              <a:prstGeom prst="chevron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ccia a gallone 12">
                <a:extLst>
                  <a:ext uri="{FF2B5EF4-FFF2-40B4-BE49-F238E27FC236}">
                    <a16:creationId xmlns:a16="http://schemas.microsoft.com/office/drawing/2014/main" id="{EEEB2369-3E85-430B-B7E3-2E6AFBA08D6A}"/>
                  </a:ext>
                </a:extLst>
              </p:cNvPr>
              <p:cNvSpPr/>
              <p:nvPr/>
            </p:nvSpPr>
            <p:spPr>
              <a:xfrm>
                <a:off x="7308304" y="802643"/>
                <a:ext cx="1728193" cy="864096"/>
              </a:xfrm>
              <a:prstGeom prst="chevron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ccia a gallone 13">
                <a:extLst>
                  <a:ext uri="{FF2B5EF4-FFF2-40B4-BE49-F238E27FC236}">
                    <a16:creationId xmlns:a16="http://schemas.microsoft.com/office/drawing/2014/main" id="{E01EABE2-0A0B-4017-81B6-DA31D2163198}"/>
                  </a:ext>
                </a:extLst>
              </p:cNvPr>
              <p:cNvSpPr/>
              <p:nvPr/>
            </p:nvSpPr>
            <p:spPr>
              <a:xfrm>
                <a:off x="5868144" y="802643"/>
                <a:ext cx="1728193" cy="864096"/>
              </a:xfrm>
              <a:prstGeom prst="chevron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9430C45-7413-4E42-AEE6-A352F73EBDCE}"/>
                  </a:ext>
                </a:extLst>
              </p:cNvPr>
              <p:cNvSpPr txBox="1"/>
              <p:nvPr/>
            </p:nvSpPr>
            <p:spPr>
              <a:xfrm>
                <a:off x="390839" y="771550"/>
                <a:ext cx="12961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Gestione ordini e contratti</a:t>
                </a: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4A5917F-095B-4775-B942-C741CEE9B988}"/>
                  </a:ext>
                </a:extLst>
              </p:cNvPr>
              <p:cNvSpPr txBox="1"/>
              <p:nvPr/>
            </p:nvSpPr>
            <p:spPr>
              <a:xfrm>
                <a:off x="1701499" y="910049"/>
                <a:ext cx="15841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Pianifica-</a:t>
                </a:r>
                <a:br>
                  <a:rPr lang="it-IT" b="1" dirty="0">
                    <a:solidFill>
                      <a:schemeClr val="bg1"/>
                    </a:solidFill>
                  </a:rPr>
                </a:br>
                <a:r>
                  <a:rPr lang="it-IT" b="1" dirty="0">
                    <a:solidFill>
                      <a:schemeClr val="bg1"/>
                    </a:solidFill>
                  </a:rPr>
                  <a:t>zione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727F213-CC89-402B-BA94-89E3F944B8D3}"/>
                  </a:ext>
                </a:extLst>
              </p:cNvPr>
              <p:cNvSpPr txBox="1"/>
              <p:nvPr/>
            </p:nvSpPr>
            <p:spPr>
              <a:xfrm>
                <a:off x="3143687" y="773026"/>
                <a:ext cx="12961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it-IT" dirty="0"/>
                  <a:t>Carico e scarico merci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101E1B87-0AE2-44CC-B913-BBD0433B069B}"/>
                  </a:ext>
                </a:extLst>
              </p:cNvPr>
              <p:cNvSpPr txBox="1"/>
              <p:nvPr/>
            </p:nvSpPr>
            <p:spPr>
              <a:xfrm>
                <a:off x="4607542" y="911526"/>
                <a:ext cx="1436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it-IT" dirty="0"/>
                  <a:t>Presa in carico merci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88047FD5-4933-4E79-BB02-5D209DBA9E78}"/>
                  </a:ext>
                </a:extLst>
              </p:cNvPr>
              <p:cNvSpPr txBox="1"/>
              <p:nvPr/>
            </p:nvSpPr>
            <p:spPr>
              <a:xfrm>
                <a:off x="6093004" y="911526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it-IT" dirty="0"/>
                  <a:t>Tracking &amp; </a:t>
                </a:r>
                <a:r>
                  <a:rPr lang="it-IT" dirty="0" err="1"/>
                  <a:t>Tracing</a:t>
                </a:r>
                <a:endParaRPr lang="it-IT" dirty="0"/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A534EDA2-589A-498E-BF85-763DB63721A6}"/>
                  </a:ext>
                </a:extLst>
              </p:cNvPr>
              <p:cNvSpPr txBox="1"/>
              <p:nvPr/>
            </p:nvSpPr>
            <p:spPr>
              <a:xfrm>
                <a:off x="7524328" y="910049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Consegna merce</a:t>
                </a:r>
              </a:p>
            </p:txBody>
          </p:sp>
        </p:grp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82D2B51-F0B6-4466-AA2B-553C69A405FB}"/>
              </a:ext>
            </a:extLst>
          </p:cNvPr>
          <p:cNvSpPr txBox="1"/>
          <p:nvPr/>
        </p:nvSpPr>
        <p:spPr>
          <a:xfrm>
            <a:off x="212925" y="4227934"/>
            <a:ext cx="8650887" cy="3385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i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it-IT" sz="1600" dirty="0"/>
              <a:t>Protocolli di comunicazione, 5G, Cloud Computing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CDD6F64-6AF0-4E07-BA5D-28F26D7DA832}"/>
              </a:ext>
            </a:extLst>
          </p:cNvPr>
          <p:cNvSpPr txBox="1"/>
          <p:nvPr/>
        </p:nvSpPr>
        <p:spPr>
          <a:xfrm>
            <a:off x="3143687" y="3836422"/>
            <a:ext cx="5720125" cy="3385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i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it-IT" sz="1600" dirty="0"/>
              <a:t>IoT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42E27827-D8D5-4376-80C5-EC57989116D1}"/>
              </a:ext>
            </a:extLst>
          </p:cNvPr>
          <p:cNvGrpSpPr/>
          <p:nvPr/>
        </p:nvGrpSpPr>
        <p:grpSpPr>
          <a:xfrm>
            <a:off x="92867" y="2928029"/>
            <a:ext cx="7071421" cy="584775"/>
            <a:chOff x="81882" y="2787774"/>
            <a:chExt cx="7205880" cy="584775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7DCC2298-E5EC-49B7-9448-5E17664E99F1}"/>
                </a:ext>
              </a:extLst>
            </p:cNvPr>
            <p:cNvSpPr txBox="1"/>
            <p:nvPr/>
          </p:nvSpPr>
          <p:spPr>
            <a:xfrm>
              <a:off x="1416661" y="2787774"/>
              <a:ext cx="1614238" cy="5847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it-IT" sz="1600" dirty="0" err="1"/>
                <a:t>Transportation</a:t>
              </a:r>
              <a:r>
                <a:rPr lang="it-IT" sz="1600" dirty="0"/>
                <a:t> scheduling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10132667-0C33-4772-8485-03B4A29CD7B1}"/>
                </a:ext>
              </a:extLst>
            </p:cNvPr>
            <p:cNvSpPr txBox="1"/>
            <p:nvPr/>
          </p:nvSpPr>
          <p:spPr>
            <a:xfrm>
              <a:off x="81882" y="2926273"/>
              <a:ext cx="1309156" cy="3385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it-IT" sz="1600" dirty="0"/>
                <a:t>Blockchain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3ABD75E1-FD18-4AD3-BE4A-C053A4CAB5D5}"/>
                </a:ext>
              </a:extLst>
            </p:cNvPr>
            <p:cNvSpPr txBox="1"/>
            <p:nvPr/>
          </p:nvSpPr>
          <p:spPr>
            <a:xfrm>
              <a:off x="5978606" y="2936525"/>
              <a:ext cx="1309156" cy="3385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it-IT" sz="1600" dirty="0"/>
                <a:t>Blockchain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056F0936-EFB2-47EE-A900-99E9A24B4CF3}"/>
              </a:ext>
            </a:extLst>
          </p:cNvPr>
          <p:cNvGrpSpPr/>
          <p:nvPr/>
        </p:nvGrpSpPr>
        <p:grpSpPr>
          <a:xfrm>
            <a:off x="159815" y="1546521"/>
            <a:ext cx="8757106" cy="1200329"/>
            <a:chOff x="301118" y="1707654"/>
            <a:chExt cx="8757106" cy="1200329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F6FC4CC-D27A-49CF-9056-184854F69607}"/>
                </a:ext>
              </a:extLst>
            </p:cNvPr>
            <p:cNvSpPr txBox="1"/>
            <p:nvPr/>
          </p:nvSpPr>
          <p:spPr>
            <a:xfrm>
              <a:off x="301118" y="1963788"/>
              <a:ext cx="1507471" cy="5847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it-IT" sz="1600" dirty="0"/>
                <a:t>Order Management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0EF6E20-B0F6-4AF4-BF11-2017AA9E346D}"/>
                </a:ext>
              </a:extLst>
            </p:cNvPr>
            <p:cNvSpPr txBox="1"/>
            <p:nvPr/>
          </p:nvSpPr>
          <p:spPr>
            <a:xfrm>
              <a:off x="2987824" y="1830765"/>
              <a:ext cx="1507471" cy="8309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</a:rPr>
                <a:t>Robotica e automazione</a:t>
              </a:r>
            </a:p>
            <a:p>
              <a:pPr algn="ctr"/>
              <a:r>
                <a:rPr lang="it-IT" sz="1600" b="1" i="1" dirty="0">
                  <a:solidFill>
                    <a:schemeClr val="accent1"/>
                  </a:solidFill>
                </a:rPr>
                <a:t>AR/VR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ACE64977-F064-4B53-81B4-44893889D399}"/>
                </a:ext>
              </a:extLst>
            </p:cNvPr>
            <p:cNvSpPr txBox="1"/>
            <p:nvPr/>
          </p:nvSpPr>
          <p:spPr>
            <a:xfrm>
              <a:off x="4572000" y="2076986"/>
              <a:ext cx="1317872" cy="3385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</a:rPr>
                <a:t>TMS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DA4D7FF6-3F1B-4CF8-A146-60ACA678970F}"/>
                </a:ext>
              </a:extLst>
            </p:cNvPr>
            <p:cNvSpPr txBox="1"/>
            <p:nvPr/>
          </p:nvSpPr>
          <p:spPr>
            <a:xfrm>
              <a:off x="5966577" y="1830765"/>
              <a:ext cx="1507471" cy="107721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</a:rPr>
                <a:t>Real Time Tracking, mobile app per i clienti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E1797C9D-1268-4C5B-B7BD-FCFFD7F4BAE5}"/>
                </a:ext>
              </a:extLst>
            </p:cNvPr>
            <p:cNvSpPr txBox="1"/>
            <p:nvPr/>
          </p:nvSpPr>
          <p:spPr>
            <a:xfrm>
              <a:off x="7550753" y="1707654"/>
              <a:ext cx="1507471" cy="107721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i="1" dirty="0">
                  <a:solidFill>
                    <a:schemeClr val="accent1"/>
                  </a:solidFill>
                </a:rPr>
                <a:t>Documenti digitali, mobile app per clienti e driver</a:t>
              </a:r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6461D06-B349-4E30-914E-14D4FD1FE05B}"/>
              </a:ext>
            </a:extLst>
          </p:cNvPr>
          <p:cNvSpPr txBox="1"/>
          <p:nvPr/>
        </p:nvSpPr>
        <p:spPr>
          <a:xfrm>
            <a:off x="3143686" y="3444951"/>
            <a:ext cx="5720125" cy="3385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i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it-IT" sz="1600" dirty="0"/>
              <a:t>Sensori e tag RFID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E713C76-63BC-4C7C-A4A2-E621865ACDF8}"/>
              </a:ext>
            </a:extLst>
          </p:cNvPr>
          <p:cNvSpPr txBox="1"/>
          <p:nvPr/>
        </p:nvSpPr>
        <p:spPr>
          <a:xfrm>
            <a:off x="709930" y="4569389"/>
            <a:ext cx="335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NetConsulting cube su fonti varie, 2019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D5267FB-9919-4098-9460-48319BD2AB93}"/>
              </a:ext>
            </a:extLst>
          </p:cNvPr>
          <p:cNvSpPr txBox="1"/>
          <p:nvPr/>
        </p:nvSpPr>
        <p:spPr>
          <a:xfrm>
            <a:off x="5825274" y="2679359"/>
            <a:ext cx="3091647" cy="3385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i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it-IT" sz="1600" dirty="0" err="1"/>
              <a:t>Intelligent</a:t>
            </a:r>
            <a:r>
              <a:rPr lang="it-IT" sz="1600" dirty="0"/>
              <a:t> </a:t>
            </a:r>
            <a:r>
              <a:rPr lang="it-IT" sz="1600" dirty="0" err="1"/>
              <a:t>Transport</a:t>
            </a:r>
            <a:r>
              <a:rPr lang="it-IT" sz="1600" dirty="0"/>
              <a:t> System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FA2E402-DCCD-4F9C-8ED2-8B3472FC6805}"/>
              </a:ext>
            </a:extLst>
          </p:cNvPr>
          <p:cNvSpPr txBox="1"/>
          <p:nvPr/>
        </p:nvSpPr>
        <p:spPr>
          <a:xfrm>
            <a:off x="1667286" y="2512988"/>
            <a:ext cx="1374598" cy="3385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i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it-IT" sz="1600" dirty="0"/>
              <a:t>Algoritmi / AI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4A36DC5-4B0A-4F9C-9362-95FF10D383AE}"/>
              </a:ext>
            </a:extLst>
          </p:cNvPr>
          <p:cNvSpPr txBox="1"/>
          <p:nvPr/>
        </p:nvSpPr>
        <p:spPr>
          <a:xfrm>
            <a:off x="7164288" y="3059840"/>
            <a:ext cx="1979712" cy="33855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 i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it-IT" sz="1600" dirty="0"/>
              <a:t>New </a:t>
            </a:r>
            <a:r>
              <a:rPr lang="it-IT" sz="1600" dirty="0" err="1"/>
              <a:t>Paym</a:t>
            </a:r>
            <a:r>
              <a:rPr lang="it-IT" sz="1600" dirty="0"/>
              <a:t>. Systems</a:t>
            </a:r>
          </a:p>
        </p:txBody>
      </p:sp>
    </p:spTree>
    <p:extLst>
      <p:ext uri="{BB962C8B-B14F-4D97-AF65-F5344CB8AC3E}">
        <p14:creationId xmlns:p14="http://schemas.microsoft.com/office/powerpoint/2010/main" val="192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89689E-D040-4C5A-99CC-F50A9F01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21556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trasformazione della «flotta» con il  digitale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8215B-0D6E-4BF7-8A63-E7EC523A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/>
              <a:t>7</a:t>
            </a:fld>
            <a:endParaRPr lang="it-IT" dirty="0"/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F94230F1-7197-4967-A127-4A86B3DD0376}"/>
              </a:ext>
            </a:extLst>
          </p:cNvPr>
          <p:cNvGrpSpPr/>
          <p:nvPr/>
        </p:nvGrpSpPr>
        <p:grpSpPr>
          <a:xfrm>
            <a:off x="3326123" y="882522"/>
            <a:ext cx="1787221" cy="1392215"/>
            <a:chOff x="3326123" y="882522"/>
            <a:chExt cx="1787221" cy="1392215"/>
          </a:xfrm>
        </p:grpSpPr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D7B6F4E9-39B5-41D8-BF37-E1B800C3D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7098" y="882522"/>
              <a:ext cx="1238250" cy="1238250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0809BB8-C45E-4E6D-90F8-45F527F3AA53}"/>
                </a:ext>
              </a:extLst>
            </p:cNvPr>
            <p:cNvSpPr/>
            <p:nvPr/>
          </p:nvSpPr>
          <p:spPr>
            <a:xfrm>
              <a:off x="3326123" y="1905405"/>
              <a:ext cx="1787221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it-IT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Veicoli autonomi</a:t>
              </a:r>
              <a:endParaRPr lang="it-IT" sz="1800" b="1" i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630583AC-2BCE-4C98-8872-B9E4AB42BCD5}"/>
              </a:ext>
            </a:extLst>
          </p:cNvPr>
          <p:cNvGrpSpPr/>
          <p:nvPr/>
        </p:nvGrpSpPr>
        <p:grpSpPr>
          <a:xfrm>
            <a:off x="284114" y="693702"/>
            <a:ext cx="8690748" cy="2857714"/>
            <a:chOff x="284114" y="737359"/>
            <a:chExt cx="8690748" cy="2355033"/>
          </a:xfrm>
        </p:grpSpPr>
        <p:sp>
          <p:nvSpPr>
            <p:cNvPr id="23" name="Rettangolo con angoli arrotondati 22">
              <a:extLst>
                <a:ext uri="{FF2B5EF4-FFF2-40B4-BE49-F238E27FC236}">
                  <a16:creationId xmlns:a16="http://schemas.microsoft.com/office/drawing/2014/main" id="{29963B20-159E-4536-97F6-F26D9C6D87C3}"/>
                </a:ext>
              </a:extLst>
            </p:cNvPr>
            <p:cNvSpPr/>
            <p:nvPr/>
          </p:nvSpPr>
          <p:spPr>
            <a:xfrm>
              <a:off x="284114" y="877499"/>
              <a:ext cx="8690748" cy="2214893"/>
            </a:xfrm>
            <a:prstGeom prst="round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752FD68-10C6-4803-946A-D8A0547EE0BB}"/>
                </a:ext>
              </a:extLst>
            </p:cNvPr>
            <p:cNvSpPr/>
            <p:nvPr/>
          </p:nvSpPr>
          <p:spPr>
            <a:xfrm>
              <a:off x="3118877" y="737359"/>
              <a:ext cx="2893283" cy="304365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Protocollo 5G, Sistemi V2X</a:t>
              </a:r>
            </a:p>
          </p:txBody>
        </p:sp>
      </p:grpSp>
      <p:sp>
        <p:nvSpPr>
          <p:cNvPr id="24" name="Triangolo isoscele 23">
            <a:extLst>
              <a:ext uri="{FF2B5EF4-FFF2-40B4-BE49-F238E27FC236}">
                <a16:creationId xmlns:a16="http://schemas.microsoft.com/office/drawing/2014/main" id="{5CF0F916-DC53-4EA5-9D05-D49FCC448FFD}"/>
              </a:ext>
            </a:extLst>
          </p:cNvPr>
          <p:cNvSpPr/>
          <p:nvPr/>
        </p:nvSpPr>
        <p:spPr>
          <a:xfrm flipV="1">
            <a:off x="4009593" y="3417464"/>
            <a:ext cx="1126860" cy="30219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C1C2471-A17F-4BE0-A364-988315894809}"/>
              </a:ext>
            </a:extLst>
          </p:cNvPr>
          <p:cNvSpPr txBox="1"/>
          <p:nvPr/>
        </p:nvSpPr>
        <p:spPr>
          <a:xfrm>
            <a:off x="5941497" y="4548625"/>
            <a:ext cx="335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NetConsulting cube su fonti varie, 2019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F05FBCD2-28D2-45E4-B65E-A406C5A247D9}"/>
              </a:ext>
            </a:extLst>
          </p:cNvPr>
          <p:cNvGrpSpPr/>
          <p:nvPr/>
        </p:nvGrpSpPr>
        <p:grpSpPr>
          <a:xfrm>
            <a:off x="865464" y="951464"/>
            <a:ext cx="1698607" cy="1506984"/>
            <a:chOff x="864502" y="825822"/>
            <a:chExt cx="1698607" cy="1506984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BE82978B-E327-493F-85B5-19716CBE0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28" y="825822"/>
              <a:ext cx="1238250" cy="1238250"/>
            </a:xfrm>
            <a:prstGeom prst="rect">
              <a:avLst/>
            </a:prstGeom>
          </p:spPr>
        </p:pic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AEC2BD20-A21F-47BE-AB52-1101C53E33D6}"/>
                </a:ext>
              </a:extLst>
            </p:cNvPr>
            <p:cNvSpPr/>
            <p:nvPr/>
          </p:nvSpPr>
          <p:spPr>
            <a:xfrm>
              <a:off x="864502" y="1963474"/>
              <a:ext cx="1698607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it-IT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Treni autonomi</a:t>
              </a:r>
              <a:endParaRPr lang="it-IT" sz="1800" b="1" i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1A5C5CE7-C317-4EB3-BD4F-49A6A26E1200}"/>
              </a:ext>
            </a:extLst>
          </p:cNvPr>
          <p:cNvGrpSpPr/>
          <p:nvPr/>
        </p:nvGrpSpPr>
        <p:grpSpPr>
          <a:xfrm>
            <a:off x="265312" y="3685725"/>
            <a:ext cx="3625447" cy="1200803"/>
            <a:chOff x="265312" y="3685725"/>
            <a:chExt cx="3625447" cy="1200803"/>
          </a:xfrm>
        </p:grpSpPr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6D5BC40D-B63E-4CAD-8F06-63F8BAAF9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312" y="3685725"/>
              <a:ext cx="1828386" cy="1079584"/>
            </a:xfrm>
            <a:prstGeom prst="rect">
              <a:avLst/>
            </a:prstGeom>
          </p:spPr>
        </p:pic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68D8F7AC-93CC-47AC-9CED-166B0AA9ADC6}"/>
                </a:ext>
              </a:extLst>
            </p:cNvPr>
            <p:cNvSpPr txBox="1"/>
            <p:nvPr/>
          </p:nvSpPr>
          <p:spPr>
            <a:xfrm>
              <a:off x="2259036" y="3778532"/>
              <a:ext cx="16317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Impatto su </a:t>
              </a:r>
              <a:r>
                <a:rPr lang="it-IT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strade e città</a:t>
              </a:r>
              <a:endPara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DCBAF4B4-A8D9-4D93-A8A5-C13533ACCEE0}"/>
              </a:ext>
            </a:extLst>
          </p:cNvPr>
          <p:cNvGrpSpPr/>
          <p:nvPr/>
        </p:nvGrpSpPr>
        <p:grpSpPr>
          <a:xfrm>
            <a:off x="3872326" y="3822273"/>
            <a:ext cx="5296983" cy="725700"/>
            <a:chOff x="3872326" y="3822273"/>
            <a:chExt cx="5296983" cy="725700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FE2068DA-E611-4433-976A-739B0C17BE14}"/>
                </a:ext>
              </a:extLst>
            </p:cNvPr>
            <p:cNvSpPr/>
            <p:nvPr/>
          </p:nvSpPr>
          <p:spPr>
            <a:xfrm>
              <a:off x="6605434" y="3822273"/>
              <a:ext cx="256387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2000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Mobility-as-a-Service</a:t>
              </a:r>
            </a:p>
            <a:p>
              <a:pPr algn="ctr"/>
              <a:r>
                <a:rPr lang="it-IT" sz="2000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 eCommerce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D8E7A26E-71C7-4881-A94A-0F90217B2DFB}"/>
                </a:ext>
              </a:extLst>
            </p:cNvPr>
            <p:cNvSpPr txBox="1"/>
            <p:nvPr/>
          </p:nvSpPr>
          <p:spPr>
            <a:xfrm>
              <a:off x="3872326" y="3840087"/>
              <a:ext cx="264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it-IT" dirty="0"/>
                <a:t>Impatto su </a:t>
              </a:r>
              <a:r>
                <a:rPr lang="it-IT" sz="2000" dirty="0"/>
                <a:t>modelli di business</a:t>
              </a:r>
              <a:endParaRPr lang="it-IT" dirty="0"/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6FDAE1A9-2033-46B9-9077-E3B2DD45BAAC}"/>
              </a:ext>
            </a:extLst>
          </p:cNvPr>
          <p:cNvGrpSpPr/>
          <p:nvPr/>
        </p:nvGrpSpPr>
        <p:grpSpPr>
          <a:xfrm>
            <a:off x="5309274" y="1116814"/>
            <a:ext cx="3431410" cy="1169348"/>
            <a:chOff x="5309274" y="1116814"/>
            <a:chExt cx="3431410" cy="116934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CA847C7-1818-435D-9D23-2CCBD1FB07B7}"/>
                </a:ext>
              </a:extLst>
            </p:cNvPr>
            <p:cNvSpPr/>
            <p:nvPr/>
          </p:nvSpPr>
          <p:spPr>
            <a:xfrm>
              <a:off x="6180126" y="1916830"/>
              <a:ext cx="1796389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it-IT" sz="1800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Truck </a:t>
              </a:r>
              <a:r>
                <a:rPr lang="it-IT" sz="1800" b="1" i="1" dirty="0" err="1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Platooning</a:t>
              </a:r>
              <a:endParaRPr lang="it-IT" sz="1800" b="1" i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92C0D8A8-F947-47B6-BE15-98FA08849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846"/>
            <a:stretch/>
          </p:blipFill>
          <p:spPr>
            <a:xfrm>
              <a:off x="5309274" y="1116814"/>
              <a:ext cx="3431410" cy="768236"/>
            </a:xfrm>
            <a:prstGeom prst="rect">
              <a:avLst/>
            </a:prstGeom>
          </p:spPr>
        </p:pic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398048D4-7EC0-45CE-8457-C414EB78FF2E}"/>
              </a:ext>
            </a:extLst>
          </p:cNvPr>
          <p:cNvGrpSpPr/>
          <p:nvPr/>
        </p:nvGrpSpPr>
        <p:grpSpPr>
          <a:xfrm>
            <a:off x="2007339" y="2346877"/>
            <a:ext cx="5979583" cy="1111539"/>
            <a:chOff x="2007339" y="2346877"/>
            <a:chExt cx="5979583" cy="1111539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80EFBC8-22EA-4889-8012-80F3779683D2}"/>
                </a:ext>
              </a:extLst>
            </p:cNvPr>
            <p:cNvSpPr/>
            <p:nvPr/>
          </p:nvSpPr>
          <p:spPr>
            <a:xfrm>
              <a:off x="4894802" y="2468509"/>
              <a:ext cx="3092120" cy="92333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800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Reti logistiche temporanee </a:t>
              </a:r>
              <a:r>
                <a:rPr lang="it-IT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Droni, Alveari, </a:t>
              </a:r>
              <a:r>
                <a:rPr lang="it-IT" b="1" i="1" dirty="0" err="1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Locker</a:t>
              </a:r>
              <a:r>
                <a:rPr lang="it-IT" b="1" i="1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per consegne</a:t>
              </a:r>
              <a:endParaRPr lang="it-IT" sz="1800" b="1" i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EBC9A41F-DCFE-4353-A991-B08C4C117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819" t="8338"/>
            <a:stretch/>
          </p:blipFill>
          <p:spPr>
            <a:xfrm>
              <a:off x="4215078" y="2381751"/>
              <a:ext cx="828819" cy="880064"/>
            </a:xfrm>
            <a:prstGeom prst="rect">
              <a:avLst/>
            </a:prstGeom>
          </p:spPr>
        </p:pic>
        <p:pic>
          <p:nvPicPr>
            <p:cNvPr id="49" name="Immagine 48">
              <a:extLst>
                <a:ext uri="{FF2B5EF4-FFF2-40B4-BE49-F238E27FC236}">
                  <a16:creationId xmlns:a16="http://schemas.microsoft.com/office/drawing/2014/main" id="{1AAFF983-76B6-47AB-966A-C59D49222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07339" y="2346877"/>
              <a:ext cx="1111539" cy="1111539"/>
            </a:xfrm>
            <a:prstGeom prst="rect">
              <a:avLst/>
            </a:prstGeom>
          </p:spPr>
        </p:pic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id="{2C774B03-52A2-4C30-9C90-0B5198F07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26771" y="2398896"/>
              <a:ext cx="1024472" cy="1024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DE700-00B3-41F2-AC82-BB2D130D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21556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L’integrazione è la parola chiave tra gli attori della filiera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1A62DC-F643-45A9-B5B8-9949A8D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602162"/>
            <a:ext cx="2133600" cy="273844"/>
          </a:xfrm>
        </p:spPr>
        <p:txBody>
          <a:bodyPr/>
          <a:lstStyle/>
          <a:p>
            <a:fld id="{EE42D32F-831A-4CFC-882F-5CC87200BD47}" type="slidenum">
              <a:rPr lang="it-IT" smtClean="0"/>
              <a:t>8</a:t>
            </a:fld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CCB969-2894-4F7F-B367-9210C9232E8D}"/>
              </a:ext>
            </a:extLst>
          </p:cNvPr>
          <p:cNvSpPr txBox="1"/>
          <p:nvPr/>
        </p:nvSpPr>
        <p:spPr>
          <a:xfrm>
            <a:off x="315192" y="2324237"/>
            <a:ext cx="3640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Sincronizzazione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processi </a:t>
            </a:r>
          </a:p>
          <a:p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Equilibrio tra costi 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logistici e 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livelli di servizio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pluriennali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C771FA-A7BA-44AC-AE1B-691B4938242C}"/>
              </a:ext>
            </a:extLst>
          </p:cNvPr>
          <p:cNvSpPr txBox="1"/>
          <p:nvPr/>
        </p:nvSpPr>
        <p:spPr>
          <a:xfrm>
            <a:off x="6592003" y="1388953"/>
            <a:ext cx="24889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Qualità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servizio</a:t>
            </a:r>
          </a:p>
          <a:p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Reattività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della Supply Chain </a:t>
            </a:r>
          </a:p>
          <a:p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Sostenibilità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Accordi basati su 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sinergie</a:t>
            </a:r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BFCED34-A8E9-4E0F-8A2F-513715B2D128}"/>
              </a:ext>
            </a:extLst>
          </p:cNvPr>
          <p:cNvSpPr txBox="1"/>
          <p:nvPr/>
        </p:nvSpPr>
        <p:spPr>
          <a:xfrm>
            <a:off x="204758" y="4517907"/>
            <a:ext cx="335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NetConsulting cube su fonti varie, 2019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A2D1657D-4D20-4AB8-BE17-C517C191C206}"/>
              </a:ext>
            </a:extLst>
          </p:cNvPr>
          <p:cNvGrpSpPr/>
          <p:nvPr/>
        </p:nvGrpSpPr>
        <p:grpSpPr>
          <a:xfrm>
            <a:off x="344673" y="994095"/>
            <a:ext cx="3313654" cy="1330142"/>
            <a:chOff x="283076" y="855596"/>
            <a:chExt cx="3313654" cy="1330142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33C03B8-5B30-4761-898B-032FB162900B}"/>
                </a:ext>
              </a:extLst>
            </p:cNvPr>
            <p:cNvSpPr txBox="1"/>
            <p:nvPr/>
          </p:nvSpPr>
          <p:spPr>
            <a:xfrm>
              <a:off x="283076" y="855596"/>
              <a:ext cx="3197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i="1" dirty="0">
                  <a:solidFill>
                    <a:srgbClr val="002C6C"/>
                  </a:solidFill>
                </a:rPr>
                <a:t>Supply Chain as a Service</a:t>
              </a: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14F5B28-3118-4418-B862-35CD195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8921" y="1240565"/>
              <a:ext cx="1687809" cy="945173"/>
            </a:xfrm>
            <a:prstGeom prst="rect">
              <a:avLst/>
            </a:prstGeom>
          </p:spPr>
        </p:pic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A5D2BCAB-16D6-45A4-AAE6-C68646BEDC13}"/>
              </a:ext>
            </a:extLst>
          </p:cNvPr>
          <p:cNvGrpSpPr/>
          <p:nvPr/>
        </p:nvGrpSpPr>
        <p:grpSpPr>
          <a:xfrm>
            <a:off x="4622167" y="801142"/>
            <a:ext cx="4320904" cy="3541216"/>
            <a:chOff x="4622167" y="801142"/>
            <a:chExt cx="4320904" cy="3541216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9D541BC-50E8-4F1E-8FC6-92A1E54A7304}"/>
                </a:ext>
              </a:extLst>
            </p:cNvPr>
            <p:cNvSpPr txBox="1"/>
            <p:nvPr/>
          </p:nvSpPr>
          <p:spPr>
            <a:xfrm>
              <a:off x="4644007" y="801142"/>
              <a:ext cx="4299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>
                  <a:solidFill>
                    <a:srgbClr val="002C6C"/>
                  </a:solidFill>
                </a:rPr>
                <a:t>Da integrazione verticale a integrazione orizzontale e diagonale</a:t>
              </a:r>
            </a:p>
          </p:txBody>
        </p:sp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7D6A03B0-11D1-4962-B5CE-DFA088DA7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4370" y="1569492"/>
              <a:ext cx="999387" cy="2772866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243B9E3A-A35D-418E-AA15-8A1F032D2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167" y="1529055"/>
              <a:ext cx="496805" cy="2813303"/>
            </a:xfrm>
            <a:prstGeom prst="rect">
              <a:avLst/>
            </a:prstGeom>
          </p:spPr>
        </p:pic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29CF0B6A-3055-4AA2-9646-D037D764A8A2}"/>
                </a:ext>
              </a:extLst>
            </p:cNvPr>
            <p:cNvCxnSpPr>
              <a:cxnSpLocks/>
            </p:cNvCxnSpPr>
            <p:nvPr/>
          </p:nvCxnSpPr>
          <p:spPr>
            <a:xfrm>
              <a:off x="5949435" y="1923678"/>
              <a:ext cx="216024" cy="648072"/>
            </a:xfrm>
            <a:prstGeom prst="line">
              <a:avLst/>
            </a:prstGeom>
            <a:ln w="19050">
              <a:solidFill>
                <a:srgbClr val="002C6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CDDB4C8-9710-438E-AEB0-61C35EE48A5A}"/>
                </a:ext>
              </a:extLst>
            </p:cNvPr>
            <p:cNvCxnSpPr>
              <a:cxnSpLocks/>
            </p:cNvCxnSpPr>
            <p:nvPr/>
          </p:nvCxnSpPr>
          <p:spPr>
            <a:xfrm>
              <a:off x="5949435" y="1936187"/>
              <a:ext cx="216024" cy="1265213"/>
            </a:xfrm>
            <a:prstGeom prst="line">
              <a:avLst/>
            </a:prstGeom>
            <a:ln w="19050">
              <a:solidFill>
                <a:srgbClr val="002C6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C914D2EE-5DF1-4EBF-A1C5-B31E0BCCE99F}"/>
                </a:ext>
              </a:extLst>
            </p:cNvPr>
            <p:cNvCxnSpPr>
              <a:cxnSpLocks/>
            </p:cNvCxnSpPr>
            <p:nvPr/>
          </p:nvCxnSpPr>
          <p:spPr>
            <a:xfrm>
              <a:off x="5935370" y="2039588"/>
              <a:ext cx="216024" cy="1756298"/>
            </a:xfrm>
            <a:prstGeom prst="line">
              <a:avLst/>
            </a:prstGeom>
            <a:ln w="19050">
              <a:solidFill>
                <a:srgbClr val="002C6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riangolo isoscele 42">
              <a:extLst>
                <a:ext uri="{FF2B5EF4-FFF2-40B4-BE49-F238E27FC236}">
                  <a16:creationId xmlns:a16="http://schemas.microsoft.com/office/drawing/2014/main" id="{CB2F2136-C75C-4125-861A-AE94C9485671}"/>
                </a:ext>
              </a:extLst>
            </p:cNvPr>
            <p:cNvSpPr/>
            <p:nvPr/>
          </p:nvSpPr>
          <p:spPr>
            <a:xfrm rot="5400000">
              <a:off x="4928907" y="2824143"/>
              <a:ext cx="821180" cy="187189"/>
            </a:xfrm>
            <a:prstGeom prst="triangle">
              <a:avLst/>
            </a:prstGeom>
            <a:solidFill>
              <a:srgbClr val="002C6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727EC51C-B6EF-43C9-973D-982CAD11A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442" y="3275418"/>
            <a:ext cx="2068378" cy="14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8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dvAuto="0"/>
      <p:bldP spid="12" grpId="0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DE700-00B3-41F2-AC82-BB2D130D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421556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Intelligenza e integrazione per una Logistica Condivisa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1A62DC-F643-45A9-B5B8-9949A8DB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/>
              <a:t>9</a:t>
            </a:fld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AC24064-9F5A-4637-9736-367E61A8110D}"/>
              </a:ext>
            </a:extLst>
          </p:cNvPr>
          <p:cNvGrpSpPr/>
          <p:nvPr/>
        </p:nvGrpSpPr>
        <p:grpSpPr>
          <a:xfrm>
            <a:off x="143151" y="800102"/>
            <a:ext cx="5529120" cy="3949300"/>
            <a:chOff x="143151" y="800102"/>
            <a:chExt cx="5529120" cy="3949300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4F5D6DE5-6939-47D1-8369-2EF1609E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51" y="800102"/>
              <a:ext cx="3915403" cy="3904433"/>
            </a:xfrm>
            <a:prstGeom prst="rect">
              <a:avLst/>
            </a:prstGeom>
          </p:spPr>
        </p:pic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CFE7C1D3-1810-48E3-BD66-DC2734570B16}"/>
                </a:ext>
              </a:extLst>
            </p:cNvPr>
            <p:cNvSpPr/>
            <p:nvPr/>
          </p:nvSpPr>
          <p:spPr>
            <a:xfrm>
              <a:off x="262484" y="3763991"/>
              <a:ext cx="370384" cy="3703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980A0008-33AE-4ECD-92F8-8C9FE328D5C5}"/>
                </a:ext>
              </a:extLst>
            </p:cNvPr>
            <p:cNvSpPr/>
            <p:nvPr/>
          </p:nvSpPr>
          <p:spPr>
            <a:xfrm>
              <a:off x="880692" y="2863224"/>
              <a:ext cx="370384" cy="3703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0C2EB560-0D1B-4DD9-8DE5-C8E308E9195B}"/>
                </a:ext>
              </a:extLst>
            </p:cNvPr>
            <p:cNvSpPr/>
            <p:nvPr/>
          </p:nvSpPr>
          <p:spPr>
            <a:xfrm>
              <a:off x="1967850" y="2040915"/>
              <a:ext cx="370384" cy="3703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A1D42E3D-9B56-4CE9-9EDB-2688B2A0BFB1}"/>
                </a:ext>
              </a:extLst>
            </p:cNvPr>
            <p:cNvSpPr/>
            <p:nvPr/>
          </p:nvSpPr>
          <p:spPr>
            <a:xfrm>
              <a:off x="3146239" y="1619275"/>
              <a:ext cx="370384" cy="3703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01AB57B-752E-4D84-9188-D1DF27FC2D0C}"/>
                </a:ext>
              </a:extLst>
            </p:cNvPr>
            <p:cNvSpPr txBox="1"/>
            <p:nvPr/>
          </p:nvSpPr>
          <p:spPr>
            <a:xfrm>
              <a:off x="613308" y="3949183"/>
              <a:ext cx="28368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Opportunità di sviluppo</a:t>
              </a:r>
              <a:br>
                <a:rPr lang="it-IT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it-IT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obiettivi economici, di efficacia e di business</a:t>
              </a:r>
              <a:endPara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83D6D87-6FA4-4D21-9731-5B9AF99B6DC3}"/>
                </a:ext>
              </a:extLst>
            </p:cNvPr>
            <p:cNvSpPr txBox="1"/>
            <p:nvPr/>
          </p:nvSpPr>
          <p:spPr>
            <a:xfrm>
              <a:off x="1030860" y="3271812"/>
              <a:ext cx="3515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/>
              </a:lvl1pPr>
            </a:lstStyle>
            <a:p>
              <a:r>
                <a: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Tecnologia</a:t>
              </a:r>
              <a:br>
                <a: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it-IT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abilita la gestione intelligente e l’integrazione</a:t>
              </a:r>
              <a:endParaRPr lang="it-IT" sz="14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3662C3B-BB69-491E-B7E9-4C5E421AF55E}"/>
                </a:ext>
              </a:extLst>
            </p:cNvPr>
            <p:cNvSpPr txBox="1"/>
            <p:nvPr/>
          </p:nvSpPr>
          <p:spPr>
            <a:xfrm>
              <a:off x="2047757" y="2566962"/>
              <a:ext cx="283685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/>
              </a:lvl1pPr>
            </a:lstStyle>
            <a:p>
              <a:r>
                <a: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Comunità</a:t>
              </a:r>
              <a:br>
                <a: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it-IT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nascono e si rafforzano relazioni orizzontali e verticali</a:t>
              </a:r>
              <a:endParaRPr lang="it-IT" sz="14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4558FCAA-A1D8-4BB4-9718-758C8CFF5740}"/>
                </a:ext>
              </a:extLst>
            </p:cNvPr>
            <p:cNvSpPr txBox="1"/>
            <p:nvPr/>
          </p:nvSpPr>
          <p:spPr>
            <a:xfrm>
              <a:off x="3789719" y="2040915"/>
              <a:ext cx="188255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b="1" i="1"/>
              </a:lvl1pPr>
            </a:lstStyle>
            <a:p>
              <a:r>
                <a: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Piattaforma</a:t>
              </a:r>
            </a:p>
            <a:p>
              <a:r>
                <a:rPr lang="it-IT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i servizi sono messi a disposizione non forniti</a:t>
              </a:r>
              <a:endParaRPr lang="it-IT" sz="14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A7B5F97-CB17-42EB-9F6B-995C5002E88D}"/>
              </a:ext>
            </a:extLst>
          </p:cNvPr>
          <p:cNvSpPr txBox="1"/>
          <p:nvPr/>
        </p:nvSpPr>
        <p:spPr>
          <a:xfrm>
            <a:off x="3601127" y="4541597"/>
            <a:ext cx="3350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Fonte: NetConsulting cube su fonti varie, 2019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8CB1102-275F-476E-A514-39CE98430CA6}"/>
              </a:ext>
            </a:extLst>
          </p:cNvPr>
          <p:cNvGrpSpPr/>
          <p:nvPr/>
        </p:nvGrpSpPr>
        <p:grpSpPr>
          <a:xfrm>
            <a:off x="5672271" y="915566"/>
            <a:ext cx="3400154" cy="3788969"/>
            <a:chOff x="5672271" y="915566"/>
            <a:chExt cx="3400154" cy="3788969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062C3207-F553-451B-A782-FD1B257D94B8}"/>
                </a:ext>
              </a:extLst>
            </p:cNvPr>
            <p:cNvSpPr txBox="1"/>
            <p:nvPr/>
          </p:nvSpPr>
          <p:spPr>
            <a:xfrm>
              <a:off x="5802385" y="980439"/>
              <a:ext cx="3270040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558ED5"/>
                  </a:solidFill>
                </a:rPr>
                <a:t>Sharing </a:t>
              </a:r>
              <a:r>
                <a:rPr lang="it-IT" sz="2000" b="1" dirty="0" err="1">
                  <a:solidFill>
                    <a:srgbClr val="558ED5"/>
                  </a:solidFill>
                </a:rPr>
                <a:t>Logistics</a:t>
              </a:r>
              <a:endParaRPr lang="it-IT" sz="2000" b="1" dirty="0">
                <a:solidFill>
                  <a:srgbClr val="558ED5"/>
                </a:solidFill>
              </a:endParaRPr>
            </a:p>
            <a:p>
              <a:endParaRPr lang="it-IT" sz="1600" i="1" dirty="0"/>
            </a:p>
            <a:p>
              <a:r>
                <a:rPr lang="it-I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Servizi</a:t>
              </a:r>
            </a:p>
            <a:p>
              <a:r>
                <a:rPr lang="it-IT" sz="2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Magazzini, reti di fornitura, asset, capacità di  trasporto, staff, dati</a:t>
              </a:r>
            </a:p>
            <a:p>
              <a:endPara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9388" indent="-179388"/>
              <a:r>
                <a:rPr lang="it-I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Principi</a:t>
              </a:r>
              <a:br>
                <a:rPr lang="it-IT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it-IT" sz="2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Valori ed etica</a:t>
              </a:r>
            </a:p>
            <a:p>
              <a:pPr marL="179388" indent="-179388"/>
              <a:r>
                <a:rPr lang="it-IT" sz="2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	Sostenibilità</a:t>
              </a:r>
            </a:p>
            <a:p>
              <a:pPr marL="179388" indent="-179388"/>
              <a:r>
                <a:rPr lang="it-IT" sz="2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	Qualità</a:t>
              </a:r>
            </a:p>
            <a:p>
              <a:endParaRPr lang="it-IT" sz="2000" dirty="0"/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3D37CF3-7F2E-4702-9499-9E773DFF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713" r="13713" b="12388"/>
            <a:stretch/>
          </p:blipFill>
          <p:spPr>
            <a:xfrm>
              <a:off x="7884368" y="1053555"/>
              <a:ext cx="964483" cy="936104"/>
            </a:xfrm>
            <a:prstGeom prst="rect">
              <a:avLst/>
            </a:prstGeom>
          </p:spPr>
        </p:pic>
        <p:sp>
          <p:nvSpPr>
            <p:cNvPr id="30" name="Rettangolo con angoli arrotondati 29">
              <a:extLst>
                <a:ext uri="{FF2B5EF4-FFF2-40B4-BE49-F238E27FC236}">
                  <a16:creationId xmlns:a16="http://schemas.microsoft.com/office/drawing/2014/main" id="{B1C26CCA-AD5D-42E3-AC53-E8127EF4D885}"/>
                </a:ext>
              </a:extLst>
            </p:cNvPr>
            <p:cNvSpPr/>
            <p:nvPr/>
          </p:nvSpPr>
          <p:spPr>
            <a:xfrm>
              <a:off x="5672271" y="915566"/>
              <a:ext cx="3328578" cy="3577854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9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35587</TotalTime>
  <Words>519</Words>
  <Application>Microsoft Office PowerPoint</Application>
  <PresentationFormat>Presentazione su schermo (16:9)</PresentationFormat>
  <Paragraphs>146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Tema di Office</vt:lpstr>
      <vt:lpstr>1_Tema di Office</vt:lpstr>
      <vt:lpstr>Presentazione standard di PowerPoint</vt:lpstr>
      <vt:lpstr>Supply Chain e Trasporti: un settore strategico e critico</vt:lpstr>
      <vt:lpstr>Le sfide</vt:lpstr>
      <vt:lpstr>L’eCommerce e gli impatti su Supply Chain e Trasporti</vt:lpstr>
      <vt:lpstr>Le tecnologie: abilitatori della Trasformazione del business</vt:lpstr>
      <vt:lpstr>Tecnologie sempre più pervasive nei processi di Trasporto</vt:lpstr>
      <vt:lpstr>La trasformazione della «flotta» con il  digitale</vt:lpstr>
      <vt:lpstr>L’integrazione è la parola chiave tra gli attori della filiera</vt:lpstr>
      <vt:lpstr>Intelligenza e integrazione per una Logistica Condivisa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Zanchi</dc:creator>
  <cp:lastModifiedBy>Annamaria Di Ruscio</cp:lastModifiedBy>
  <cp:revision>2290</cp:revision>
  <cp:lastPrinted>2019-11-04T17:28:35Z</cp:lastPrinted>
  <dcterms:created xsi:type="dcterms:W3CDTF">2015-04-21T08:51:28Z</dcterms:created>
  <dcterms:modified xsi:type="dcterms:W3CDTF">2019-11-04T17:32:47Z</dcterms:modified>
</cp:coreProperties>
</file>